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50" autoAdjust="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EFA0-04DE-4A6D-AD3C-6A6383FE3E8D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3D7B-387C-417E-91D2-46E9548310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EFA0-04DE-4A6D-AD3C-6A6383FE3E8D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3D7B-387C-417E-91D2-46E9548310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EFA0-04DE-4A6D-AD3C-6A6383FE3E8D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3D7B-387C-417E-91D2-46E9548310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EFA0-04DE-4A6D-AD3C-6A6383FE3E8D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3D7B-387C-417E-91D2-46E9548310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EFA0-04DE-4A6D-AD3C-6A6383FE3E8D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3D7B-387C-417E-91D2-46E9548310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EFA0-04DE-4A6D-AD3C-6A6383FE3E8D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3D7B-387C-417E-91D2-46E9548310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EFA0-04DE-4A6D-AD3C-6A6383FE3E8D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3D7B-387C-417E-91D2-46E9548310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EFA0-04DE-4A6D-AD3C-6A6383FE3E8D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3D7B-387C-417E-91D2-46E9548310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EFA0-04DE-4A6D-AD3C-6A6383FE3E8D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3D7B-387C-417E-91D2-46E9548310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EFA0-04DE-4A6D-AD3C-6A6383FE3E8D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3D7B-387C-417E-91D2-46E9548310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EFA0-04DE-4A6D-AD3C-6A6383FE3E8D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3D7B-387C-417E-91D2-46E9548310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4EFA0-04DE-4A6D-AD3C-6A6383FE3E8D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C3D7B-387C-417E-91D2-46E9548310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operator@kurortmag.ru" TargetMode="External"/><Relationship Id="rId2" Type="http://schemas.openxmlformats.org/officeDocument/2006/relationships/hyperlink" Target="http://www.kurort-mag.ru/pans_info/48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Уважаемые коллеги!</a:t>
            </a:r>
            <a:br>
              <a:rPr lang="ru-RU" dirty="0" smtClean="0"/>
            </a:br>
            <a:r>
              <a:rPr lang="ru-RU" dirty="0" smtClean="0"/>
              <a:t>Вас приветствует компания "Курортный магазин"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Данная инструкция поможет Вам освоиться в нашей системе</a:t>
            </a:r>
            <a:br>
              <a:rPr lang="ru-RU" dirty="0" smtClean="0"/>
            </a:br>
            <a:r>
              <a:rPr lang="ru-RU" dirty="0" smtClean="0"/>
              <a:t>он-лайн бронирования.</a:t>
            </a:r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678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:\Users\Алексндр\Desktop\Шапк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-27384"/>
            <a:ext cx="9144000" cy="111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033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ru-RU" sz="3000" dirty="0" smtClean="0">
                <a:hlinkClick r:id="rId2" action="ppaction://hlinksldjump"/>
              </a:rPr>
              <a:t>Как начать работу</a:t>
            </a:r>
            <a:endParaRPr lang="ru-RU" sz="3000" dirty="0" smtClean="0"/>
          </a:p>
          <a:p>
            <a:r>
              <a:rPr lang="ru-RU" sz="3000" dirty="0" smtClean="0">
                <a:hlinkClick r:id="rId3" action="ppaction://hlinksldjump"/>
              </a:rPr>
              <a:t>Как забронировать путевку</a:t>
            </a:r>
            <a:endParaRPr lang="ru-RU" sz="3000" dirty="0" smtClean="0"/>
          </a:p>
          <a:p>
            <a:r>
              <a:rPr lang="ru-RU" sz="3000" dirty="0" smtClean="0">
                <a:hlinkClick r:id="rId4" action="ppaction://hlinksldjump"/>
              </a:rPr>
              <a:t>Как оплатить</a:t>
            </a:r>
            <a:endParaRPr lang="ru-RU" sz="3000" dirty="0" smtClean="0"/>
          </a:p>
          <a:p>
            <a:r>
              <a:rPr lang="ru-RU" sz="3000" dirty="0" smtClean="0">
                <a:hlinkClick r:id="rId5" action="ppaction://hlinksldjump"/>
              </a:rPr>
              <a:t>Как получить документы</a:t>
            </a:r>
            <a:endParaRPr lang="ru-RU" sz="3000" dirty="0" smtClean="0"/>
          </a:p>
          <a:p>
            <a:r>
              <a:rPr lang="ru-RU" sz="3000" dirty="0" smtClean="0">
                <a:hlinkClick r:id="rId6" action="ppaction://hlinksldjump"/>
              </a:rPr>
              <a:t>Дополнительные функции</a:t>
            </a:r>
            <a:endParaRPr lang="ru-RU" sz="2400" dirty="0" smtClean="0"/>
          </a:p>
          <a:p>
            <a:r>
              <a:rPr lang="ru-RU" sz="3000" dirty="0" smtClean="0">
                <a:hlinkClick r:id="rId7" action="ppaction://hlinksldjump"/>
              </a:rPr>
              <a:t>Контактная информация</a:t>
            </a:r>
            <a:endParaRPr lang="ru-RU" sz="3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0678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Вы узнаете: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6" name="Picture 3" descr="C:\Users\Алексндр\Desktop\Шапка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-27384"/>
            <a:ext cx="9144000" cy="111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033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500" dirty="0" smtClean="0"/>
          </a:p>
          <a:p>
            <a:pPr>
              <a:buNone/>
            </a:pPr>
            <a:r>
              <a:rPr lang="ru-RU" sz="2500" dirty="0" smtClean="0"/>
              <a:t>Необходимо заключить договор и получить пароль.</a:t>
            </a:r>
          </a:p>
          <a:p>
            <a:pPr>
              <a:buNone/>
            </a:pPr>
            <a:endParaRPr lang="ru-RU" sz="2500" dirty="0" smtClean="0"/>
          </a:p>
          <a:p>
            <a:pPr>
              <a:buNone/>
            </a:pPr>
            <a:r>
              <a:rPr lang="ru-RU" sz="2500" dirty="0" smtClean="0"/>
              <a:t>Чтобы заключить договор – скачайте его с сайта </a:t>
            </a:r>
            <a:r>
              <a:rPr lang="en-US" sz="2500" dirty="0" smtClean="0">
                <a:hlinkClick r:id="rId2"/>
              </a:rPr>
              <a:t>www.kurortmag.ru</a:t>
            </a:r>
            <a:r>
              <a:rPr lang="ru-RU" sz="2500" dirty="0" smtClean="0"/>
              <a:t>, подпишите и отправьте в отдел по работе с агентствами</a:t>
            </a:r>
            <a:r>
              <a:rPr lang="en-US" sz="2500" dirty="0" smtClean="0"/>
              <a:t> </a:t>
            </a:r>
            <a:r>
              <a:rPr lang="ru-RU" sz="2500" dirty="0" smtClean="0"/>
              <a:t>по адресу </a:t>
            </a:r>
            <a:r>
              <a:rPr lang="en-US" sz="2500" dirty="0" smtClean="0">
                <a:hlinkClick r:id="rId3"/>
              </a:rPr>
              <a:t>operator@kurortmag.ru</a:t>
            </a:r>
            <a:r>
              <a:rPr lang="ru-RU" sz="2500" dirty="0" smtClean="0"/>
              <a:t>.</a:t>
            </a:r>
          </a:p>
          <a:p>
            <a:pPr>
              <a:buNone/>
            </a:pPr>
            <a:endParaRPr lang="ru-RU" sz="2500" dirty="0" smtClean="0"/>
          </a:p>
          <a:p>
            <a:pPr>
              <a:buNone/>
            </a:pPr>
            <a:r>
              <a:rPr lang="ru-RU" sz="2500" dirty="0" smtClean="0"/>
              <a:t>Чтобы получить пароль – зарегистрируйтесь в разделе для туристических агентств. После регистрации на указанный почтовый ящик придет письмо с указанием логина и пароля.</a:t>
            </a:r>
            <a:endParaRPr lang="ru-RU" sz="25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0678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Как начать работу.</a:t>
            </a:r>
            <a:endParaRPr lang="ru-RU" dirty="0"/>
          </a:p>
        </p:txBody>
      </p:sp>
      <p:pic>
        <p:nvPicPr>
          <p:cNvPr id="6" name="Picture 3" descr="C:\Users\Алексндр\Desktop\Шапка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-27384"/>
            <a:ext cx="9144000" cy="111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033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3528" y="1916832"/>
            <a:ext cx="8568952" cy="47525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500" dirty="0" smtClean="0"/>
              <a:t>Переходите в "Заказ тура", в формах поиска задаете необходимые параметры и нажимаете "Найти".</a:t>
            </a:r>
          </a:p>
          <a:p>
            <a:pPr>
              <a:buNone/>
            </a:pPr>
            <a:r>
              <a:rPr lang="ru-RU" sz="2500" dirty="0" smtClean="0"/>
              <a:t>В полученном списке нажимаете на понравившуюся цену – попадаете в корзину заказа.</a:t>
            </a:r>
          </a:p>
          <a:p>
            <a:pPr>
              <a:buNone/>
            </a:pPr>
            <a:r>
              <a:rPr lang="ru-RU" sz="2500" dirty="0" smtClean="0"/>
              <a:t>Проверяете правильность данных, добавляете доп. услуги (при необходимости) и нажимаете "Оформить". </a:t>
            </a:r>
          </a:p>
          <a:p>
            <a:pPr>
              <a:buNone/>
            </a:pPr>
            <a:r>
              <a:rPr lang="ru-RU" sz="2500" dirty="0" smtClean="0"/>
              <a:t>Вводите данные по туристам, и нажимаете "Забронировать".</a:t>
            </a:r>
          </a:p>
          <a:p>
            <a:pPr>
              <a:buNone/>
            </a:pPr>
            <a:r>
              <a:rPr lang="ru-RU" sz="2500" dirty="0" smtClean="0"/>
              <a:t>Ваш заказ предан в отдел бронирования и мы скоро пришлем Вам на почту подтверждение.</a:t>
            </a:r>
          </a:p>
          <a:p>
            <a:pPr>
              <a:buNone/>
            </a:pPr>
            <a:r>
              <a:rPr lang="ru-RU" sz="2500" dirty="0" smtClean="0"/>
              <a:t>Если в правом верхнем углу сразу написано </a:t>
            </a:r>
            <a:r>
              <a:rPr lang="en-US" sz="2500" dirty="0" smtClean="0"/>
              <a:t>Ok, </a:t>
            </a:r>
            <a:r>
              <a:rPr lang="ru-RU" sz="2500" dirty="0" smtClean="0"/>
              <a:t>можно перейти к оплате.</a:t>
            </a:r>
            <a:endParaRPr lang="ru-RU" sz="25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678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Как забронировать путевку.</a:t>
            </a:r>
            <a:endParaRPr lang="ru-RU" dirty="0"/>
          </a:p>
        </p:txBody>
      </p:sp>
      <p:pic>
        <p:nvPicPr>
          <p:cNvPr id="6" name="Picture 3" descr="C:\Users\Алексндр\Desktop\Шапк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-27384"/>
            <a:ext cx="9144000" cy="111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033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678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Как оплатить.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dirty="0" smtClean="0"/>
              <a:t>Когда путевка подтверждена (статус заказа </a:t>
            </a:r>
            <a:r>
              <a:rPr lang="en-US" sz="2500" dirty="0" smtClean="0"/>
              <a:t>Ok</a:t>
            </a:r>
            <a:r>
              <a:rPr lang="ru-RU" sz="2500" dirty="0" smtClean="0"/>
              <a:t>), появятся кнопки:</a:t>
            </a:r>
            <a:br>
              <a:rPr lang="ru-RU" sz="2500" dirty="0" smtClean="0"/>
            </a:br>
            <a:r>
              <a:rPr lang="ru-RU" sz="2500" dirty="0" smtClean="0"/>
              <a:t>"Оплатить по безналичному расчету" – для печати счёта-подтверждения,</a:t>
            </a:r>
          </a:p>
          <a:p>
            <a:pPr>
              <a:buNone/>
            </a:pPr>
            <a:r>
              <a:rPr lang="ru-RU" sz="1500" dirty="0" smtClean="0"/>
              <a:t> </a:t>
            </a: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"Оплатить другим способом" – существует 7 способов оплаты тура.</a:t>
            </a:r>
          </a:p>
          <a:p>
            <a:pPr>
              <a:buNone/>
            </a:pPr>
            <a:r>
              <a:rPr lang="ru-RU" sz="1500" dirty="0" smtClean="0"/>
              <a:t> </a:t>
            </a: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Выбирайте наиболее удобный!</a:t>
            </a:r>
            <a:endParaRPr lang="ru-RU" sz="2500" dirty="0"/>
          </a:p>
        </p:txBody>
      </p:sp>
      <p:pic>
        <p:nvPicPr>
          <p:cNvPr id="5" name="Picture 3" descr="C:\Users\Алексндр\Desktop\Шапк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-27384"/>
            <a:ext cx="9144000" cy="111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033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678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Как получить документы.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1044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500" dirty="0" smtClean="0"/>
              <a:t>Наша система позволяет распечатать все необходимые виды документов.</a:t>
            </a:r>
          </a:p>
          <a:p>
            <a:pPr>
              <a:buNone/>
            </a:pPr>
            <a:endParaRPr lang="ru-RU" sz="2500" dirty="0" smtClean="0"/>
          </a:p>
          <a:p>
            <a:pPr>
              <a:buNone/>
            </a:pPr>
            <a:r>
              <a:rPr lang="ru-RU" sz="2500" dirty="0" smtClean="0"/>
              <a:t>Если путевка подтверждена – можно распечатать:</a:t>
            </a:r>
          </a:p>
          <a:p>
            <a:r>
              <a:rPr lang="ru-RU" sz="2500" dirty="0" smtClean="0"/>
              <a:t>Счет</a:t>
            </a:r>
          </a:p>
          <a:p>
            <a:r>
              <a:rPr lang="ru-RU" sz="2500" dirty="0" smtClean="0"/>
              <a:t>Лист бронирования</a:t>
            </a:r>
          </a:p>
          <a:p>
            <a:r>
              <a:rPr lang="ru-RU" sz="2500" dirty="0" smtClean="0"/>
              <a:t>Отчет субагента (с НДС или для УСН)</a:t>
            </a:r>
          </a:p>
          <a:p>
            <a:r>
              <a:rPr lang="ru-RU" sz="2500" dirty="0" smtClean="0"/>
              <a:t>Счет-фактуру</a:t>
            </a:r>
          </a:p>
          <a:p>
            <a:pPr>
              <a:buNone/>
            </a:pPr>
            <a:r>
              <a:rPr lang="ru-RU" sz="1500" dirty="0" smtClean="0"/>
              <a:t> </a:t>
            </a:r>
          </a:p>
          <a:p>
            <a:pPr>
              <a:buNone/>
            </a:pPr>
            <a:r>
              <a:rPr lang="ru-RU" sz="2500" dirty="0" smtClean="0"/>
              <a:t>Если путевка оплачена, Вы можете распечатать ваучер.</a:t>
            </a:r>
            <a:endParaRPr lang="ru-RU" sz="2500" dirty="0"/>
          </a:p>
        </p:txBody>
      </p:sp>
      <p:pic>
        <p:nvPicPr>
          <p:cNvPr id="5" name="Picture 3" descr="C:\Users\Алексндр\Desktop\Шапк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-27384"/>
            <a:ext cx="9144000" cy="111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033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678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Дополнительные функции.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500" dirty="0" smtClean="0"/>
              <a:t>Если у Вы используете Мастер-Агент, то можно воспользоваться механизмом закачки – </a:t>
            </a:r>
            <a:br>
              <a:rPr lang="ru-RU" sz="2500" dirty="0" smtClean="0"/>
            </a:br>
            <a:r>
              <a:rPr lang="ru-RU" sz="2500" dirty="0" smtClean="0"/>
              <a:t>установлена самая свежая версия.</a:t>
            </a:r>
          </a:p>
          <a:p>
            <a:pPr>
              <a:buNone/>
            </a:pPr>
            <a:endParaRPr lang="ru-RU" sz="2500" dirty="0" smtClean="0"/>
          </a:p>
          <a:p>
            <a:pPr>
              <a:buNone/>
            </a:pPr>
            <a:r>
              <a:rPr lang="ru-RU" sz="2500" dirty="0" smtClean="0"/>
              <a:t>В разделе "Договоры" Вы всегда можете посмотреть срок действия текущего договора, и в случае надобности продлить.</a:t>
            </a:r>
          </a:p>
          <a:p>
            <a:pPr>
              <a:buNone/>
            </a:pPr>
            <a:endParaRPr lang="ru-RU" sz="2500" dirty="0" smtClean="0"/>
          </a:p>
          <a:p>
            <a:pPr>
              <a:buNone/>
            </a:pPr>
            <a:r>
              <a:rPr lang="ru-RU" sz="2500" dirty="0" smtClean="0"/>
              <a:t>Есть вопросы? Звоните в отдел по работе с агентствами – будем рады Вам помочь!</a:t>
            </a:r>
            <a:endParaRPr lang="ru-RU" sz="2500" dirty="0"/>
          </a:p>
        </p:txBody>
      </p:sp>
      <p:pic>
        <p:nvPicPr>
          <p:cNvPr id="5" name="Picture 3" descr="C:\Users\Алексндр\Desktop\Шапк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-27384"/>
            <a:ext cx="9144000" cy="111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033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678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Контактная информация.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57200" y="1844824"/>
            <a:ext cx="8435280" cy="482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Звоните нам в любое время, мы работаем для Вас без выходных:</a:t>
            </a:r>
          </a:p>
          <a:p>
            <a:pPr>
              <a:buNone/>
            </a:pPr>
            <a:r>
              <a:rPr lang="ru-RU" sz="2400" dirty="0" smtClean="0"/>
              <a:t>	Москва</a:t>
            </a:r>
            <a:r>
              <a:rPr lang="ru-RU" sz="2400" dirty="0"/>
              <a:t>: (495) </a:t>
            </a:r>
            <a:r>
              <a:rPr lang="ru-RU" sz="2400" dirty="0" smtClean="0"/>
              <a:t>783-75-67</a:t>
            </a:r>
            <a:br>
              <a:rPr lang="ru-RU" sz="2400" dirty="0" smtClean="0"/>
            </a:br>
            <a:r>
              <a:rPr lang="ru-RU" sz="2400" dirty="0" smtClean="0"/>
              <a:t>Санкт-Петербург</a:t>
            </a:r>
            <a:r>
              <a:rPr lang="ru-RU" sz="2400" dirty="0"/>
              <a:t>: (812) </a:t>
            </a:r>
            <a:r>
              <a:rPr lang="ru-RU" sz="2400" dirty="0" smtClean="0"/>
              <a:t>441-25-35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Кисловодск: (87937) </a:t>
            </a:r>
            <a:r>
              <a:rPr lang="ru-RU" sz="2400" dirty="0" smtClean="0"/>
              <a:t>2-89-99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smtClean="0"/>
              <a:t>Бесплатный номер для звонков из других городов России:</a:t>
            </a:r>
            <a:br>
              <a:rPr lang="ru-RU" sz="2400" dirty="0" smtClean="0"/>
            </a:br>
            <a:r>
              <a:rPr lang="ru-RU" sz="2400" dirty="0" smtClean="0"/>
              <a:t>8-800-7000-789.</a:t>
            </a:r>
          </a:p>
        </p:txBody>
      </p:sp>
      <p:pic>
        <p:nvPicPr>
          <p:cNvPr id="5" name="Picture 3" descr="C:\Users\Алексндр\Desktop\Шапк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-27384"/>
            <a:ext cx="9144000" cy="111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033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678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180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Мы работаем для Вашего удобства!</a:t>
            </a:r>
          </a:p>
          <a:p>
            <a:pPr algn="ctr">
              <a:buNone/>
            </a:pPr>
            <a:r>
              <a:rPr lang="ru-RU" sz="4000" dirty="0" smtClean="0">
                <a:sym typeface="Wingdings" pitchFamily="2" charset="2"/>
              </a:rPr>
              <a:t></a:t>
            </a:r>
            <a:endParaRPr lang="ru-RU" sz="4000" dirty="0" smtClean="0"/>
          </a:p>
        </p:txBody>
      </p:sp>
      <p:pic>
        <p:nvPicPr>
          <p:cNvPr id="5" name="Picture 3" descr="C:\Users\Алексндр\Desktop\Шапк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-27384"/>
            <a:ext cx="9144000" cy="111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033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238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Уважаемые коллеги! Вас приветствует компания "Курортный магазин"  Данная инструкция поможет Вам освоиться в нашей системе он-лайн бронирования.</vt:lpstr>
      <vt:lpstr>   Вы узнаете: </vt:lpstr>
      <vt:lpstr>  Как начать работу.</vt:lpstr>
      <vt:lpstr>  Как забронировать путевку.</vt:lpstr>
      <vt:lpstr>  Как оплатить.</vt:lpstr>
      <vt:lpstr>  Как получить документы.</vt:lpstr>
      <vt:lpstr>  Дополнительные функции.</vt:lpstr>
      <vt:lpstr>  Контактная информация.</vt:lpstr>
      <vt:lpstr>      </vt:lpstr>
    </vt:vector>
  </TitlesOfParts>
  <Company>ViRuSoft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 пожаловать в систему он-лайн бронирования компании «Курортный магазин»!</dc:title>
  <dc:creator>Воронин Дмитрий</dc:creator>
  <cp:lastModifiedBy>Андрей</cp:lastModifiedBy>
  <cp:revision>25</cp:revision>
  <dcterms:created xsi:type="dcterms:W3CDTF">2010-10-22T08:02:50Z</dcterms:created>
  <dcterms:modified xsi:type="dcterms:W3CDTF">2017-10-11T13:45:51Z</dcterms:modified>
</cp:coreProperties>
</file>